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15"/>
  </p:notesMasterIdLst>
  <p:sldIdLst>
    <p:sldId id="256" r:id="rId3"/>
    <p:sldId id="257" r:id="rId4"/>
    <p:sldId id="258" r:id="rId5"/>
    <p:sldId id="260" r:id="rId6"/>
    <p:sldId id="259" r:id="rId7"/>
    <p:sldId id="261" r:id="rId8"/>
    <p:sldId id="262" r:id="rId9"/>
    <p:sldId id="263" r:id="rId10"/>
    <p:sldId id="265" r:id="rId11"/>
    <p:sldId id="266" r:id="rId12"/>
    <p:sldId id="267" r:id="rId13"/>
    <p:sldId id="264"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0" d="100"/>
          <a:sy n="100" d="100"/>
        </p:scale>
        <p:origin x="1412" y="50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977dd1d2c2_1_77: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sz="1200" b="0" i="0" u="none" strike="noStrike" cap="none">
                <a:solidFill>
                  <a:schemeClr val="dk1"/>
                </a:solidFill>
                <a:latin typeface="Arial"/>
                <a:ea typeface="Arial"/>
                <a:cs typeface="Arial"/>
                <a:sym typeface="Arial"/>
              </a:rPr>
              <a:t>1</a:t>
            </a:fld>
            <a:endParaRPr sz="1200" b="0" i="0" u="none" strike="noStrike" cap="none">
              <a:solidFill>
                <a:schemeClr val="dk1"/>
              </a:solidFill>
              <a:latin typeface="Arial"/>
              <a:ea typeface="Arial"/>
              <a:cs typeface="Arial"/>
              <a:sym typeface="Arial"/>
            </a:endParaRPr>
          </a:p>
        </p:txBody>
      </p:sp>
      <p:sp>
        <p:nvSpPr>
          <p:cNvPr id="129" name="Google Shape;129;g2977dd1d2c2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0" name="Google Shape;130;g2977dd1d2c2_1_7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977dd1d2c2_1_88: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 name="Google Shape;140;g2977dd1d2c2_1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977dd1d2c2_1_95: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g2977dd1d2c2_1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977dd1d2c2_1_109: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4" name="Google Shape;164;g2977dd1d2c2_1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977dd1d2c2_1_10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g2977dd1d2c2_1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977dd1d2c2_1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72" name="Google Shape;172;g2977dd1d2c2_1_1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g2977dd1d2c2_1_116: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977dd1d2c2_1_125: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g2977dd1d2c2_1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2977dd1d2c2_1_139: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9" name="Google Shape;189;g2977dd1d2c2_1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977dd1d2c2_1_14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g2977dd1d2c2_1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9" name="Google Shape;59;p1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0" name="Google Shape;60;p1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3" name="Google Shape;63;p15"/>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4" name="Google Shape;64;p15"/>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5" name="Google Shape;65;p1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8" name="Google Shape;68;p16"/>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69" name="Google Shape;69;p1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0" name="Google Shape;70;p1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1" name="Google Shape;71;p1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2"/>
        <p:cNvGrpSpPr/>
        <p:nvPr/>
      </p:nvGrpSpPr>
      <p:grpSpPr>
        <a:xfrm>
          <a:off x="0" y="0"/>
          <a:ext cx="0" cy="0"/>
          <a:chOff x="0" y="0"/>
          <a:chExt cx="0" cy="0"/>
        </a:xfrm>
      </p:grpSpPr>
      <p:sp>
        <p:nvSpPr>
          <p:cNvPr id="73" name="Google Shape;73;p17"/>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4" name="Google Shape;74;p17"/>
          <p:cNvSpPr txBox="1">
            <a:spLocks noGrp="1"/>
          </p:cNvSpPr>
          <p:nvPr>
            <p:ph type="subTitle" idx="1"/>
          </p:nvPr>
        </p:nvSpPr>
        <p:spPr>
          <a:xfrm>
            <a:off x="1143000" y="2701528"/>
            <a:ext cx="6858000" cy="1241821"/>
          </a:xfrm>
          <a:prstGeom prst="rect">
            <a:avLst/>
          </a:prstGeom>
          <a:noFill/>
          <a:ln>
            <a:noFill/>
          </a:ln>
        </p:spPr>
        <p:txBody>
          <a:bodyPr spcFirstLastPara="1" wrap="square" lIns="68575" tIns="34275" rIns="68575" bIns="34275" anchor="t" anchorCtr="0">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75" name="Google Shape;75;p1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6" name="Google Shape;76;p1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7" name="Google Shape;77;p17"/>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pic>
        <p:nvPicPr>
          <p:cNvPr id="78" name="Google Shape;78;p17" descr="band"/>
          <p:cNvPicPr preferRelativeResize="0"/>
          <p:nvPr/>
        </p:nvPicPr>
        <p:blipFill rotWithShape="1">
          <a:blip r:embed="rId2">
            <a:alphaModFix/>
          </a:blip>
          <a:srcRect/>
          <a:stretch/>
        </p:blipFill>
        <p:spPr>
          <a:xfrm>
            <a:off x="0" y="4192191"/>
            <a:ext cx="8991600" cy="95130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9"/>
        <p:cNvGrpSpPr/>
        <p:nvPr/>
      </p:nvGrpSpPr>
      <p:grpSpPr>
        <a:xfrm>
          <a:off x="0" y="0"/>
          <a:ext cx="0" cy="0"/>
          <a:chOff x="0" y="0"/>
          <a:chExt cx="0" cy="0"/>
        </a:xfrm>
      </p:grpSpPr>
      <p:sp>
        <p:nvSpPr>
          <p:cNvPr id="80" name="Google Shape;80;p18"/>
          <p:cNvSpPr txBox="1">
            <a:spLocks noGrp="1"/>
          </p:cNvSpPr>
          <p:nvPr>
            <p:ph type="title"/>
          </p:nvPr>
        </p:nvSpPr>
        <p:spPr>
          <a:xfrm>
            <a:off x="623888" y="1282304"/>
            <a:ext cx="7886700" cy="2139553"/>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1" name="Google Shape;81;p18"/>
          <p:cNvSpPr txBox="1">
            <a:spLocks noGrp="1"/>
          </p:cNvSpPr>
          <p:nvPr>
            <p:ph type="body" idx="1"/>
          </p:nvPr>
        </p:nvSpPr>
        <p:spPr>
          <a:xfrm>
            <a:off x="623888" y="3442097"/>
            <a:ext cx="7886700" cy="112514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82" name="Google Shape;82;p1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3" name="Google Shape;83;p1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4" name="Google Shape;84;p1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85"/>
        <p:cNvGrpSpPr/>
        <p:nvPr/>
      </p:nvGrpSpPr>
      <p:grpSpPr>
        <a:xfrm>
          <a:off x="0" y="0"/>
          <a:ext cx="0" cy="0"/>
          <a:chOff x="0" y="0"/>
          <a:chExt cx="0" cy="0"/>
        </a:xfrm>
      </p:grpSpPr>
      <p:sp>
        <p:nvSpPr>
          <p:cNvPr id="86" name="Google Shape;86;p19"/>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7" name="Google Shape;87;p19"/>
          <p:cNvSpPr txBox="1">
            <a:spLocks noGrp="1"/>
          </p:cNvSpPr>
          <p:nvPr>
            <p:ph type="body" idx="1"/>
          </p:nvPr>
        </p:nvSpPr>
        <p:spPr>
          <a:xfrm>
            <a:off x="6286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8" name="Google Shape;88;p19"/>
          <p:cNvSpPr txBox="1">
            <a:spLocks noGrp="1"/>
          </p:cNvSpPr>
          <p:nvPr>
            <p:ph type="body" idx="2"/>
          </p:nvPr>
        </p:nvSpPr>
        <p:spPr>
          <a:xfrm>
            <a:off x="46291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9" name="Google Shape;89;p1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0" name="Google Shape;90;p1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1" name="Google Shape;91;p1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92"/>
        <p:cNvGrpSpPr/>
        <p:nvPr/>
      </p:nvGrpSpPr>
      <p:grpSpPr>
        <a:xfrm>
          <a:off x="0" y="0"/>
          <a:ext cx="0" cy="0"/>
          <a:chOff x="0" y="0"/>
          <a:chExt cx="0" cy="0"/>
        </a:xfrm>
      </p:grpSpPr>
      <p:sp>
        <p:nvSpPr>
          <p:cNvPr id="93" name="Google Shape;93;p20"/>
          <p:cNvSpPr txBox="1">
            <a:spLocks noGrp="1"/>
          </p:cNvSpPr>
          <p:nvPr>
            <p:ph type="title"/>
          </p:nvPr>
        </p:nvSpPr>
        <p:spPr>
          <a:xfrm>
            <a:off x="629841"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4" name="Google Shape;94;p20"/>
          <p:cNvSpPr txBox="1">
            <a:spLocks noGrp="1"/>
          </p:cNvSpPr>
          <p:nvPr>
            <p:ph type="body" idx="1"/>
          </p:nvPr>
        </p:nvSpPr>
        <p:spPr>
          <a:xfrm>
            <a:off x="629841" y="1260872"/>
            <a:ext cx="3868340" cy="617934"/>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95" name="Google Shape;95;p20"/>
          <p:cNvSpPr txBox="1">
            <a:spLocks noGrp="1"/>
          </p:cNvSpPr>
          <p:nvPr>
            <p:ph type="body" idx="2"/>
          </p:nvPr>
        </p:nvSpPr>
        <p:spPr>
          <a:xfrm>
            <a:off x="629841" y="1878806"/>
            <a:ext cx="3868340"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96" name="Google Shape;96;p20"/>
          <p:cNvSpPr txBox="1">
            <a:spLocks noGrp="1"/>
          </p:cNvSpPr>
          <p:nvPr>
            <p:ph type="body" idx="3"/>
          </p:nvPr>
        </p:nvSpPr>
        <p:spPr>
          <a:xfrm>
            <a:off x="4629150" y="1260872"/>
            <a:ext cx="3887391" cy="617934"/>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97" name="Google Shape;97;p20"/>
          <p:cNvSpPr txBox="1">
            <a:spLocks noGrp="1"/>
          </p:cNvSpPr>
          <p:nvPr>
            <p:ph type="body" idx="4"/>
          </p:nvPr>
        </p:nvSpPr>
        <p:spPr>
          <a:xfrm>
            <a:off x="4629150" y="1878806"/>
            <a:ext cx="3887391"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98" name="Google Shape;98;p2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9" name="Google Shape;99;p2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0" name="Google Shape;100;p2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3" name="Google Shape;103;p21"/>
          <p:cNvSpPr txBox="1">
            <a:spLocks noGrp="1"/>
          </p:cNvSpPr>
          <p:nvPr>
            <p:ph type="body" idx="1"/>
          </p:nvPr>
        </p:nvSpPr>
        <p:spPr>
          <a:xfrm>
            <a:off x="3887391" y="740569"/>
            <a:ext cx="4629150" cy="3655219"/>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104" name="Google Shape;104;p21"/>
          <p:cNvSpPr txBox="1">
            <a:spLocks noGrp="1"/>
          </p:cNvSpPr>
          <p:nvPr>
            <p:ph type="body" idx="2"/>
          </p:nvPr>
        </p:nvSpPr>
        <p:spPr>
          <a:xfrm>
            <a:off x="629841" y="1543050"/>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05" name="Google Shape;105;p2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6" name="Google Shape;106;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7" name="Google Shape;107;p2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8"/>
        <p:cNvGrpSpPr/>
        <p:nvPr/>
      </p:nvGrpSpPr>
      <p:grpSpPr>
        <a:xfrm>
          <a:off x="0" y="0"/>
          <a:ext cx="0" cy="0"/>
          <a:chOff x="0" y="0"/>
          <a:chExt cx="0" cy="0"/>
        </a:xfrm>
      </p:grpSpPr>
      <p:sp>
        <p:nvSpPr>
          <p:cNvPr id="109" name="Google Shape;109;p22"/>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0" name="Google Shape;110;p22"/>
          <p:cNvSpPr>
            <a:spLocks noGrp="1"/>
          </p:cNvSpPr>
          <p:nvPr>
            <p:ph type="pic" idx="2"/>
          </p:nvPr>
        </p:nvSpPr>
        <p:spPr>
          <a:xfrm>
            <a:off x="3887391" y="740569"/>
            <a:ext cx="4629150" cy="3655219"/>
          </a:xfrm>
          <a:prstGeom prst="rect">
            <a:avLst/>
          </a:prstGeom>
          <a:noFill/>
          <a:ln>
            <a:noFill/>
          </a:ln>
        </p:spPr>
      </p:sp>
      <p:sp>
        <p:nvSpPr>
          <p:cNvPr id="111" name="Google Shape;111;p22"/>
          <p:cNvSpPr txBox="1">
            <a:spLocks noGrp="1"/>
          </p:cNvSpPr>
          <p:nvPr>
            <p:ph type="body" idx="1"/>
          </p:nvPr>
        </p:nvSpPr>
        <p:spPr>
          <a:xfrm>
            <a:off x="629841" y="1543050"/>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12" name="Google Shape;112;p2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3" name="Google Shape;113;p2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4" name="Google Shape;114;p2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7" name="Google Shape;117;p23"/>
          <p:cNvSpPr txBox="1">
            <a:spLocks noGrp="1"/>
          </p:cNvSpPr>
          <p:nvPr>
            <p:ph type="body" idx="1"/>
          </p:nvPr>
        </p:nvSpPr>
        <p:spPr>
          <a:xfrm rot="5400000">
            <a:off x="2940248" y="-942379"/>
            <a:ext cx="3263504" cy="78867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8" name="Google Shape;118;p2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9" name="Google Shape;119;p2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0" name="Google Shape;120;p2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1"/>
        <p:cNvGrpSpPr/>
        <p:nvPr/>
      </p:nvGrpSpPr>
      <p:grpSpPr>
        <a:xfrm>
          <a:off x="0" y="0"/>
          <a:ext cx="0" cy="0"/>
          <a:chOff x="0" y="0"/>
          <a:chExt cx="0" cy="0"/>
        </a:xfrm>
      </p:grpSpPr>
      <p:sp>
        <p:nvSpPr>
          <p:cNvPr id="122" name="Google Shape;122;p24"/>
          <p:cNvSpPr txBox="1">
            <a:spLocks noGrp="1"/>
          </p:cNvSpPr>
          <p:nvPr>
            <p:ph type="title"/>
          </p:nvPr>
        </p:nvSpPr>
        <p:spPr>
          <a:xfrm rot="5400000">
            <a:off x="5350073" y="1467445"/>
            <a:ext cx="4358879" cy="1971675"/>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3" name="Google Shape;123;p24"/>
          <p:cNvSpPr txBox="1">
            <a:spLocks noGrp="1"/>
          </p:cNvSpPr>
          <p:nvPr>
            <p:ph type="body" idx="1"/>
          </p:nvPr>
        </p:nvSpPr>
        <p:spPr>
          <a:xfrm rot="5400000">
            <a:off x="1349573" y="-447080"/>
            <a:ext cx="4358879" cy="5800725"/>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24" name="Google Shape;124;p2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5" name="Google Shape;125;p2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6" name="Google Shape;126;p2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pic>
        <p:nvPicPr>
          <p:cNvPr id="56" name="Google Shape;56;p13" descr="band"/>
          <p:cNvPicPr preferRelativeResize="0"/>
          <p:nvPr/>
        </p:nvPicPr>
        <p:blipFill rotWithShape="1">
          <a:blip r:embed="rId13">
            <a:alphaModFix/>
          </a:blip>
          <a:srcRect/>
          <a:stretch/>
        </p:blipFill>
        <p:spPr>
          <a:xfrm>
            <a:off x="0" y="4192191"/>
            <a:ext cx="8991600" cy="95130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nccvector/genetic-algorithm-path-planning/blob/master/main.py" TargetMode="External"/><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hyperlink" Target="https://iopscience.iop.org/article/10.1088/1742-6596/2246/1/012081/pdf" TargetMode="External"/><Relationship Id="rId5" Type="http://schemas.openxmlformats.org/officeDocument/2006/relationships/hyperlink" Target="https://www.freecodecamp.org/news/path-finding-algorithm-visualizer-tutorial/" TargetMode="External"/><Relationship Id="rId4" Type="http://schemas.openxmlformats.org/officeDocument/2006/relationships/hyperlink" Target="https://algorithm-visualizer.org/"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p:nvPr/>
        </p:nvSpPr>
        <p:spPr>
          <a:xfrm rot="10800000" flipH="1">
            <a:off x="1714500" y="1469629"/>
            <a:ext cx="5829300" cy="571499"/>
          </a:xfrm>
          <a:prstGeom prst="rect">
            <a:avLst/>
          </a:prstGeom>
          <a:noFill/>
          <a:ln>
            <a:noFill/>
          </a:ln>
        </p:spPr>
        <p:txBody>
          <a:bodyPr spcFirstLastPara="1" wrap="square" lIns="68575" tIns="34275" rIns="68575" bIns="34275" anchor="ctr" anchorCtr="0">
            <a:noAutofit/>
          </a:bodyPr>
          <a:lstStyle/>
          <a:p>
            <a:pPr marL="0" marR="0" lvl="0" indent="0" algn="ctr" rtl="0">
              <a:spcBef>
                <a:spcPts val="0"/>
              </a:spcBef>
              <a:spcAft>
                <a:spcPts val="0"/>
              </a:spcAft>
              <a:buClr>
                <a:schemeClr val="dk1"/>
              </a:buClr>
              <a:buSzPts val="3000"/>
              <a:buFont typeface="Verdana"/>
              <a:buNone/>
            </a:pPr>
            <a:endParaRPr sz="3000" b="0" i="0" u="none" strike="noStrike" cap="none">
              <a:solidFill>
                <a:srgbClr val="A8D08C"/>
              </a:solidFill>
              <a:latin typeface="Verdana"/>
              <a:ea typeface="Verdana"/>
              <a:cs typeface="Verdana"/>
              <a:sym typeface="Verdana"/>
            </a:endParaRPr>
          </a:p>
        </p:txBody>
      </p:sp>
      <p:sp>
        <p:nvSpPr>
          <p:cNvPr id="133" name="Google Shape;133;p25"/>
          <p:cNvSpPr/>
          <p:nvPr/>
        </p:nvSpPr>
        <p:spPr>
          <a:xfrm>
            <a:off x="2171700" y="2754128"/>
            <a:ext cx="4800600" cy="1203600"/>
          </a:xfrm>
          <a:prstGeom prst="rect">
            <a:avLst/>
          </a:prstGeom>
          <a:noFill/>
          <a:ln>
            <a:noFill/>
          </a:ln>
        </p:spPr>
        <p:txBody>
          <a:bodyPr spcFirstLastPara="1" wrap="square" lIns="68575" tIns="34275" rIns="68575" bIns="34275" anchor="t" anchorCtr="0">
            <a:noAutofit/>
          </a:bodyPr>
          <a:lstStyle/>
          <a:p>
            <a:pPr marL="254000" marR="0" lvl="0" indent="-254000" algn="ctr" rtl="0">
              <a:spcBef>
                <a:spcPts val="0"/>
              </a:spcBef>
              <a:spcAft>
                <a:spcPts val="0"/>
              </a:spcAft>
              <a:buClr>
                <a:schemeClr val="dk1"/>
              </a:buClr>
              <a:buSzPts val="1800"/>
              <a:buFont typeface="Verdana"/>
              <a:buNone/>
            </a:pPr>
            <a:endParaRPr sz="1800" b="1" i="0" u="none" strike="noStrike" cap="none">
              <a:solidFill>
                <a:schemeClr val="lt2"/>
              </a:solidFill>
              <a:latin typeface="Verdana"/>
              <a:ea typeface="Verdana"/>
              <a:cs typeface="Verdana"/>
              <a:sym typeface="Verdana"/>
            </a:endParaRPr>
          </a:p>
          <a:p>
            <a:pPr marL="254000" marR="0" lvl="0" indent="-254000" algn="ctr" rtl="0">
              <a:spcBef>
                <a:spcPts val="400"/>
              </a:spcBef>
              <a:spcAft>
                <a:spcPts val="0"/>
              </a:spcAft>
              <a:buClr>
                <a:schemeClr val="dk1"/>
              </a:buClr>
              <a:buSzPts val="1800"/>
              <a:buFont typeface="Verdana"/>
              <a:buNone/>
            </a:pPr>
            <a:endParaRPr sz="1800" b="0" i="0" u="none" strike="noStrike" cap="none">
              <a:solidFill>
                <a:schemeClr val="lt2"/>
              </a:solidFill>
              <a:latin typeface="Verdana"/>
              <a:ea typeface="Verdana"/>
              <a:cs typeface="Verdana"/>
              <a:sym typeface="Verdana"/>
            </a:endParaRPr>
          </a:p>
          <a:p>
            <a:pPr marL="254000" marR="0" lvl="0" indent="-254000" algn="ctr" rtl="0">
              <a:spcBef>
                <a:spcPts val="400"/>
              </a:spcBef>
              <a:spcAft>
                <a:spcPts val="0"/>
              </a:spcAft>
              <a:buClr>
                <a:schemeClr val="lt2"/>
              </a:buClr>
              <a:buSzPts val="1800"/>
              <a:buFont typeface="Verdana"/>
              <a:buNone/>
            </a:pPr>
            <a:r>
              <a:rPr lang="en" sz="1800" b="0" i="0" u="none" strike="noStrike" cap="none">
                <a:solidFill>
                  <a:schemeClr val="lt2"/>
                </a:solidFill>
                <a:latin typeface="Verdana"/>
                <a:ea typeface="Verdana"/>
                <a:cs typeface="Verdana"/>
                <a:sym typeface="Verdana"/>
              </a:rPr>
              <a:t> </a:t>
            </a:r>
            <a:endParaRPr sz="1100"/>
          </a:p>
        </p:txBody>
      </p:sp>
      <p:sp>
        <p:nvSpPr>
          <p:cNvPr id="134" name="Google Shape;134;p25"/>
          <p:cNvSpPr/>
          <p:nvPr/>
        </p:nvSpPr>
        <p:spPr>
          <a:xfrm>
            <a:off x="2917031" y="34529"/>
            <a:ext cx="138113" cy="297656"/>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Clr>
                <a:schemeClr val="dk1"/>
              </a:buClr>
              <a:buSzPts val="1500"/>
              <a:buFont typeface="Verdana"/>
              <a:buNone/>
            </a:pPr>
            <a:endParaRPr sz="1500" b="0" i="0" u="none" strike="noStrike" cap="none">
              <a:solidFill>
                <a:schemeClr val="dk1"/>
              </a:solidFill>
              <a:latin typeface="Arial"/>
              <a:ea typeface="Arial"/>
              <a:cs typeface="Arial"/>
              <a:sym typeface="Arial"/>
            </a:endParaRPr>
          </a:p>
        </p:txBody>
      </p:sp>
      <p:sp>
        <p:nvSpPr>
          <p:cNvPr id="135" name="Google Shape;135;p25"/>
          <p:cNvSpPr/>
          <p:nvPr/>
        </p:nvSpPr>
        <p:spPr>
          <a:xfrm>
            <a:off x="1143000" y="0"/>
            <a:ext cx="6858000" cy="571500"/>
          </a:xfrm>
          <a:prstGeom prst="rect">
            <a:avLst/>
          </a:prstGeom>
          <a:solidFill>
            <a:srgbClr val="335295"/>
          </a:solidFill>
          <a:ln>
            <a:noFill/>
          </a:ln>
        </p:spPr>
        <p:txBody>
          <a:bodyPr spcFirstLastPara="1" wrap="square" lIns="68575" tIns="34275" rIns="68575" bIns="34275" anchor="ctr" anchorCtr="0">
            <a:noAutofit/>
          </a:bodyPr>
          <a:lstStyle/>
          <a:p>
            <a:pPr marL="0" marR="0" lvl="0" indent="0" algn="l" rtl="0">
              <a:spcBef>
                <a:spcPts val="0"/>
              </a:spcBef>
              <a:spcAft>
                <a:spcPts val="0"/>
              </a:spcAft>
              <a:buClr>
                <a:schemeClr val="dk1"/>
              </a:buClr>
              <a:buSzPts val="1500"/>
              <a:buFont typeface="Verdana"/>
              <a:buNone/>
            </a:pPr>
            <a:endParaRPr sz="1500" b="0" i="0" u="none" strike="noStrike" cap="none">
              <a:solidFill>
                <a:schemeClr val="dk1"/>
              </a:solidFill>
              <a:latin typeface="Arial"/>
              <a:ea typeface="Arial"/>
              <a:cs typeface="Arial"/>
              <a:sym typeface="Arial"/>
            </a:endParaRPr>
          </a:p>
        </p:txBody>
      </p:sp>
      <p:sp>
        <p:nvSpPr>
          <p:cNvPr id="136" name="Google Shape;136;p25"/>
          <p:cNvSpPr txBox="1"/>
          <p:nvPr/>
        </p:nvSpPr>
        <p:spPr>
          <a:xfrm>
            <a:off x="2114550" y="1469629"/>
            <a:ext cx="4914900" cy="1084882"/>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3300" b="0" i="0" u="none" strike="noStrike" cap="none" dirty="0">
                <a:solidFill>
                  <a:schemeClr val="dk1"/>
                </a:solidFill>
                <a:latin typeface="Calibri"/>
                <a:ea typeface="Calibri"/>
                <a:cs typeface="Calibri"/>
                <a:sym typeface="Calibri"/>
              </a:rPr>
              <a:t>Hospital Workforce and Management System </a:t>
            </a:r>
            <a:endParaRPr sz="1100" dirty="0"/>
          </a:p>
        </p:txBody>
      </p:sp>
      <p:sp>
        <p:nvSpPr>
          <p:cNvPr id="137" name="Google Shape;137;p25"/>
          <p:cNvSpPr txBox="1"/>
          <p:nvPr/>
        </p:nvSpPr>
        <p:spPr>
          <a:xfrm>
            <a:off x="2628900" y="3086100"/>
            <a:ext cx="3828900" cy="1746602"/>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400" b="0" i="0" u="none" strike="noStrike" cap="none" dirty="0">
                <a:solidFill>
                  <a:schemeClr val="dk1"/>
                </a:solidFill>
                <a:latin typeface="Calibri"/>
                <a:ea typeface="Calibri"/>
                <a:cs typeface="Calibri"/>
                <a:sym typeface="Calibri"/>
              </a:rPr>
              <a:t>Team Members </a:t>
            </a:r>
            <a:endParaRPr sz="1100" dirty="0"/>
          </a:p>
          <a:p>
            <a:pPr marL="0" marR="0" lvl="0" indent="0" algn="ctr" rtl="0">
              <a:spcBef>
                <a:spcPts val="0"/>
              </a:spcBef>
              <a:spcAft>
                <a:spcPts val="0"/>
              </a:spcAft>
              <a:buNone/>
            </a:pPr>
            <a:r>
              <a:rPr lang="en" dirty="0">
                <a:solidFill>
                  <a:schemeClr val="dk1"/>
                </a:solidFill>
                <a:latin typeface="Calibri"/>
                <a:ea typeface="Calibri"/>
                <a:cs typeface="Calibri"/>
                <a:sym typeface="Calibri"/>
              </a:rPr>
              <a:t>Vemula Muni K</a:t>
            </a:r>
            <a:r>
              <a:rPr lang="en-IN" dirty="0">
                <a:solidFill>
                  <a:schemeClr val="dk1"/>
                </a:solidFill>
                <a:latin typeface="Calibri"/>
                <a:ea typeface="Calibri"/>
                <a:cs typeface="Calibri"/>
                <a:sym typeface="Calibri"/>
              </a:rPr>
              <a:t>a</a:t>
            </a:r>
            <a:r>
              <a:rPr lang="en" dirty="0">
                <a:solidFill>
                  <a:schemeClr val="dk1"/>
                </a:solidFill>
                <a:latin typeface="Calibri"/>
                <a:ea typeface="Calibri"/>
                <a:cs typeface="Calibri"/>
                <a:sym typeface="Calibri"/>
              </a:rPr>
              <a:t>rthik</a:t>
            </a:r>
          </a:p>
          <a:p>
            <a:pPr algn="ctr"/>
            <a:r>
              <a:rPr lang="en" dirty="0">
                <a:solidFill>
                  <a:schemeClr val="dk1"/>
                </a:solidFill>
                <a:latin typeface="Calibri"/>
                <a:ea typeface="Calibri"/>
                <a:cs typeface="Calibri"/>
                <a:sym typeface="Calibri"/>
              </a:rPr>
              <a:t>Vasundhara B</a:t>
            </a:r>
          </a:p>
          <a:p>
            <a:pPr marL="0" marR="0" lvl="0" indent="0" algn="ctr" rtl="0">
              <a:spcBef>
                <a:spcPts val="0"/>
              </a:spcBef>
              <a:spcAft>
                <a:spcPts val="0"/>
              </a:spcAft>
              <a:buNone/>
            </a:pPr>
            <a:r>
              <a:rPr lang="en" dirty="0">
                <a:solidFill>
                  <a:schemeClr val="dk1"/>
                </a:solidFill>
                <a:latin typeface="Calibri"/>
                <a:ea typeface="Calibri"/>
                <a:cs typeface="Calibri"/>
                <a:sym typeface="Calibri"/>
              </a:rPr>
              <a:t>V Sri Sai Ankit </a:t>
            </a:r>
          </a:p>
          <a:p>
            <a:pPr marL="0" marR="0" lvl="0" indent="0" algn="ctr" rtl="0">
              <a:spcBef>
                <a:spcPts val="0"/>
              </a:spcBef>
              <a:spcAft>
                <a:spcPts val="0"/>
              </a:spcAft>
              <a:buNone/>
            </a:pPr>
            <a:endParaRPr lang="en" dirty="0">
              <a:solidFill>
                <a:schemeClr val="dk1"/>
              </a:solidFill>
              <a:latin typeface="Calibri"/>
              <a:ea typeface="Calibri"/>
              <a:cs typeface="Calibri"/>
              <a:sym typeface="Calibri"/>
            </a:endParaRPr>
          </a:p>
          <a:p>
            <a:pPr marL="0" marR="0" lvl="0" indent="0" algn="ctr" rtl="0">
              <a:spcBef>
                <a:spcPts val="0"/>
              </a:spcBef>
              <a:spcAft>
                <a:spcPts val="0"/>
              </a:spcAft>
              <a:buNone/>
            </a:pPr>
            <a:r>
              <a:rPr lang="en" dirty="0">
                <a:solidFill>
                  <a:schemeClr val="dk1"/>
                </a:solidFill>
                <a:latin typeface="Calibri"/>
                <a:ea typeface="Calibri"/>
                <a:cs typeface="Calibri"/>
                <a:sym typeface="Calibri"/>
              </a:rPr>
              <a:t>3</a:t>
            </a:r>
            <a:r>
              <a:rPr lang="en" baseline="30000" dirty="0">
                <a:solidFill>
                  <a:schemeClr val="dk1"/>
                </a:solidFill>
                <a:latin typeface="Calibri"/>
                <a:ea typeface="Calibri"/>
                <a:cs typeface="Calibri"/>
                <a:sym typeface="Calibri"/>
              </a:rPr>
              <a:t>rd</a:t>
            </a:r>
            <a:r>
              <a:rPr lang="en" dirty="0">
                <a:solidFill>
                  <a:schemeClr val="dk1"/>
                </a:solidFill>
                <a:latin typeface="Calibri"/>
                <a:ea typeface="Calibri"/>
                <a:cs typeface="Calibri"/>
                <a:sym typeface="Calibri"/>
              </a:rPr>
              <a:t> year , Dept of Information Technology, SSN College Of Engineering , Chennai</a:t>
            </a:r>
          </a:p>
          <a:p>
            <a:pPr marL="0" marR="0" lvl="0" indent="0" algn="l" rtl="0">
              <a:spcBef>
                <a:spcPts val="0"/>
              </a:spcBef>
              <a:spcAft>
                <a:spcPts val="0"/>
              </a:spcAft>
              <a:buNone/>
            </a:pPr>
            <a:endParaRPr sz="1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3330D-B525-4CC7-B3A3-6076B840C83E}"/>
              </a:ext>
            </a:extLst>
          </p:cNvPr>
          <p:cNvSpPr>
            <a:spLocks noGrp="1"/>
          </p:cNvSpPr>
          <p:nvPr>
            <p:ph type="title"/>
          </p:nvPr>
        </p:nvSpPr>
        <p:spPr/>
        <p:txBody>
          <a:bodyPr/>
          <a:lstStyle/>
          <a:p>
            <a:r>
              <a:rPr lang="en-IN" dirty="0"/>
              <a:t>Sample outputs(continued)</a:t>
            </a:r>
          </a:p>
        </p:txBody>
      </p:sp>
      <p:pic>
        <p:nvPicPr>
          <p:cNvPr id="2050" name="Picture 2">
            <a:extLst>
              <a:ext uri="{FF2B5EF4-FFF2-40B4-BE49-F238E27FC236}">
                <a16:creationId xmlns:a16="http://schemas.microsoft.com/office/drawing/2014/main" id="{ADFF053B-4669-1516-E8E2-7FB62B03F3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456" y="1529996"/>
            <a:ext cx="3755884" cy="185838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DAE183C-CF81-02C0-A550-056BD4F3FFA5}"/>
              </a:ext>
            </a:extLst>
          </p:cNvPr>
          <p:cNvSpPr txBox="1"/>
          <p:nvPr/>
        </p:nvSpPr>
        <p:spPr>
          <a:xfrm>
            <a:off x="378618" y="3705040"/>
            <a:ext cx="4093369" cy="307777"/>
          </a:xfrm>
          <a:prstGeom prst="rect">
            <a:avLst/>
          </a:prstGeom>
          <a:noFill/>
        </p:spPr>
        <p:txBody>
          <a:bodyPr wrap="square" rtlCol="0">
            <a:spAutoFit/>
          </a:bodyPr>
          <a:lstStyle/>
          <a:p>
            <a:r>
              <a:rPr lang="en-IN" dirty="0"/>
              <a:t>Doctor Schedule</a:t>
            </a:r>
          </a:p>
        </p:txBody>
      </p:sp>
      <p:pic>
        <p:nvPicPr>
          <p:cNvPr id="2052" name="Picture 4">
            <a:extLst>
              <a:ext uri="{FF2B5EF4-FFF2-40B4-BE49-F238E27FC236}">
                <a16:creationId xmlns:a16="http://schemas.microsoft.com/office/drawing/2014/main" id="{76521F64-C3B1-E891-D61C-80240045B9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7737" y="1524736"/>
            <a:ext cx="3807619" cy="191306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1681232-9CF3-EA5B-B373-9EAE96CB9897}"/>
              </a:ext>
            </a:extLst>
          </p:cNvPr>
          <p:cNvSpPr txBox="1"/>
          <p:nvPr/>
        </p:nvSpPr>
        <p:spPr>
          <a:xfrm>
            <a:off x="5057775" y="3694521"/>
            <a:ext cx="2536031" cy="307777"/>
          </a:xfrm>
          <a:prstGeom prst="rect">
            <a:avLst/>
          </a:prstGeom>
          <a:noFill/>
        </p:spPr>
        <p:txBody>
          <a:bodyPr wrap="square" rtlCol="0">
            <a:spAutoFit/>
          </a:bodyPr>
          <a:lstStyle/>
          <a:p>
            <a:r>
              <a:rPr lang="en-IN" dirty="0"/>
              <a:t>Nurse schedule</a:t>
            </a:r>
          </a:p>
        </p:txBody>
      </p:sp>
    </p:spTree>
    <p:extLst>
      <p:ext uri="{BB962C8B-B14F-4D97-AF65-F5344CB8AC3E}">
        <p14:creationId xmlns:p14="http://schemas.microsoft.com/office/powerpoint/2010/main" val="43835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F2E2-3058-C277-2FEA-B8A67BE917A8}"/>
              </a:ext>
            </a:extLst>
          </p:cNvPr>
          <p:cNvSpPr>
            <a:spLocks noGrp="1"/>
          </p:cNvSpPr>
          <p:nvPr>
            <p:ph type="title"/>
          </p:nvPr>
        </p:nvSpPr>
        <p:spPr/>
        <p:txBody>
          <a:bodyPr/>
          <a:lstStyle/>
          <a:p>
            <a:endParaRPr lang="en-IN" dirty="0"/>
          </a:p>
        </p:txBody>
      </p:sp>
      <p:sp>
        <p:nvSpPr>
          <p:cNvPr id="3" name="TextBox 2">
            <a:extLst>
              <a:ext uri="{FF2B5EF4-FFF2-40B4-BE49-F238E27FC236}">
                <a16:creationId xmlns:a16="http://schemas.microsoft.com/office/drawing/2014/main" id="{1672FC86-D107-7E0F-AC3F-0721B731FE48}"/>
              </a:ext>
            </a:extLst>
          </p:cNvPr>
          <p:cNvSpPr txBox="1"/>
          <p:nvPr/>
        </p:nvSpPr>
        <p:spPr>
          <a:xfrm>
            <a:off x="628650" y="1403449"/>
            <a:ext cx="4872038" cy="307777"/>
          </a:xfrm>
          <a:prstGeom prst="rect">
            <a:avLst/>
          </a:prstGeom>
          <a:noFill/>
        </p:spPr>
        <p:txBody>
          <a:bodyPr wrap="square" rtlCol="0">
            <a:spAutoFit/>
          </a:bodyPr>
          <a:lstStyle/>
          <a:p>
            <a:r>
              <a:rPr lang="en-IN" dirty="0"/>
              <a:t>After admin approval-Leave handling</a:t>
            </a:r>
          </a:p>
        </p:txBody>
      </p:sp>
      <p:pic>
        <p:nvPicPr>
          <p:cNvPr id="3074" name="Picture 2">
            <a:extLst>
              <a:ext uri="{FF2B5EF4-FFF2-40B4-BE49-F238E27FC236}">
                <a16:creationId xmlns:a16="http://schemas.microsoft.com/office/drawing/2014/main" id="{79E40D9D-0ADF-E587-89B4-2836BAC498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50" y="1806756"/>
            <a:ext cx="3457575" cy="171077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AD56B8D-81D1-8D9A-F4CF-F478A1CE9210}"/>
              </a:ext>
            </a:extLst>
          </p:cNvPr>
          <p:cNvSpPr txBox="1"/>
          <p:nvPr/>
        </p:nvSpPr>
        <p:spPr>
          <a:xfrm>
            <a:off x="728663" y="3743325"/>
            <a:ext cx="3028950" cy="1169551"/>
          </a:xfrm>
          <a:prstGeom prst="rect">
            <a:avLst/>
          </a:prstGeom>
          <a:noFill/>
        </p:spPr>
        <p:txBody>
          <a:bodyPr wrap="square" rtlCol="0">
            <a:spAutoFit/>
          </a:bodyPr>
          <a:lstStyle/>
          <a:p>
            <a:r>
              <a:rPr lang="en-IN" dirty="0"/>
              <a:t>Suppose </a:t>
            </a:r>
            <a:r>
              <a:rPr lang="en-IN" dirty="0" err="1"/>
              <a:t>Dr.</a:t>
            </a:r>
            <a:r>
              <a:rPr lang="en-IN" dirty="0"/>
              <a:t> Rajesh Gupta requests for leave and his leave is </a:t>
            </a:r>
            <a:r>
              <a:rPr lang="en-IN" dirty="0" err="1"/>
              <a:t>approved,then</a:t>
            </a:r>
            <a:r>
              <a:rPr lang="en-IN" dirty="0"/>
              <a:t> he will be replaced by a doctor working in the same shift </a:t>
            </a:r>
          </a:p>
        </p:txBody>
      </p:sp>
      <p:sp>
        <p:nvSpPr>
          <p:cNvPr id="5" name="TextBox 4">
            <a:extLst>
              <a:ext uri="{FF2B5EF4-FFF2-40B4-BE49-F238E27FC236}">
                <a16:creationId xmlns:a16="http://schemas.microsoft.com/office/drawing/2014/main" id="{9087481A-BE66-AA14-E3B9-625DE29BFF0E}"/>
              </a:ext>
            </a:extLst>
          </p:cNvPr>
          <p:cNvSpPr txBox="1"/>
          <p:nvPr/>
        </p:nvSpPr>
        <p:spPr>
          <a:xfrm>
            <a:off x="5307807" y="1283536"/>
            <a:ext cx="2914650" cy="523220"/>
          </a:xfrm>
          <a:prstGeom prst="rect">
            <a:avLst/>
          </a:prstGeom>
          <a:noFill/>
        </p:spPr>
        <p:txBody>
          <a:bodyPr wrap="square" rtlCol="0">
            <a:spAutoFit/>
          </a:bodyPr>
          <a:lstStyle/>
          <a:p>
            <a:r>
              <a:rPr lang="en-IN" dirty="0" err="1"/>
              <a:t>Dr.</a:t>
            </a:r>
            <a:r>
              <a:rPr lang="en-IN" dirty="0"/>
              <a:t> Rajesh Gupta is replaced by </a:t>
            </a:r>
            <a:r>
              <a:rPr lang="en-IN" dirty="0" err="1"/>
              <a:t>Dr.</a:t>
            </a:r>
            <a:r>
              <a:rPr lang="en-IN" dirty="0"/>
              <a:t> Priya Singh in this scenario</a:t>
            </a:r>
          </a:p>
        </p:txBody>
      </p:sp>
      <p:pic>
        <p:nvPicPr>
          <p:cNvPr id="3076" name="Picture 4">
            <a:extLst>
              <a:ext uri="{FF2B5EF4-FFF2-40B4-BE49-F238E27FC236}">
                <a16:creationId xmlns:a16="http://schemas.microsoft.com/office/drawing/2014/main" id="{CDAEBD87-A629-E3FF-EC27-75CA0608D6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9175" y="1846659"/>
            <a:ext cx="3686175" cy="16786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323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a:t>References</a:t>
            </a:r>
            <a:endParaRPr/>
          </a:p>
          <a:p>
            <a:pPr marL="0" lvl="0" indent="0" algn="l" rtl="0">
              <a:lnSpc>
                <a:spcPct val="90000"/>
              </a:lnSpc>
              <a:spcBef>
                <a:spcPts val="0"/>
              </a:spcBef>
              <a:spcAft>
                <a:spcPts val="0"/>
              </a:spcAft>
              <a:buClr>
                <a:schemeClr val="dk1"/>
              </a:buClr>
              <a:buSzPts val="3300"/>
              <a:buFont typeface="Calibri"/>
              <a:buNone/>
            </a:pPr>
            <a:endParaRPr/>
          </a:p>
        </p:txBody>
      </p:sp>
      <p:sp>
        <p:nvSpPr>
          <p:cNvPr id="203" name="Google Shape;203;p3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11/6/23</a:t>
            </a:r>
            <a:endParaRPr/>
          </a:p>
        </p:txBody>
      </p:sp>
      <p:sp>
        <p:nvSpPr>
          <p:cNvPr id="204" name="Google Shape;204;p3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endParaRPr/>
          </a:p>
        </p:txBody>
      </p:sp>
      <p:sp>
        <p:nvSpPr>
          <p:cNvPr id="205" name="Google Shape;205;p33"/>
          <p:cNvSpPr txBox="1"/>
          <p:nvPr/>
        </p:nvSpPr>
        <p:spPr>
          <a:xfrm>
            <a:off x="640050" y="1280275"/>
            <a:ext cx="5424300" cy="32472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Calibri"/>
              <a:buAutoNum type="arabicPeriod"/>
            </a:pPr>
            <a:r>
              <a:rPr lang="en" u="sng" dirty="0">
                <a:solidFill>
                  <a:schemeClr val="hlink"/>
                </a:solidFill>
                <a:latin typeface="Calibri"/>
                <a:ea typeface="Calibri"/>
                <a:cs typeface="Calibri"/>
                <a:sym typeface="Calibri"/>
                <a:hlinkClick r:id="rId3"/>
              </a:rPr>
              <a:t>https://github.com/nccvector/genetic-algorithm-path-planning/blob/master/main.py</a:t>
            </a:r>
            <a:endParaRPr dirty="0">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n" u="sng" dirty="0">
                <a:solidFill>
                  <a:schemeClr val="hlink"/>
                </a:solidFill>
                <a:latin typeface="Calibri"/>
                <a:ea typeface="Calibri"/>
                <a:cs typeface="Calibri"/>
                <a:sym typeface="Calibri"/>
                <a:hlinkClick r:id="rId4"/>
              </a:rPr>
              <a:t>https://algorithm-visualizer.org/</a:t>
            </a:r>
            <a:endParaRPr dirty="0">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n" u="sng" dirty="0">
                <a:solidFill>
                  <a:schemeClr val="hlink"/>
                </a:solidFill>
                <a:latin typeface="Calibri"/>
                <a:ea typeface="Calibri"/>
                <a:cs typeface="Calibri"/>
                <a:sym typeface="Calibri"/>
                <a:hlinkClick r:id="rId5"/>
              </a:rPr>
              <a:t>https://www.freecodecamp.org/news/path-finding-algorithm-visualizer-tutorial/</a:t>
            </a:r>
            <a:endParaRPr dirty="0">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n" u="sng">
                <a:solidFill>
                  <a:schemeClr val="hlink"/>
                </a:solidFill>
                <a:latin typeface="Calibri"/>
                <a:ea typeface="Calibri"/>
                <a:cs typeface="Calibri"/>
                <a:sym typeface="Calibri"/>
                <a:hlinkClick r:id="rId6"/>
              </a:rPr>
              <a:t>https://iopscience.iop.org/article/10.1088/1742-6596/2246/1/012081/pdf</a:t>
            </a:r>
            <a:endParaRPr dirty="0">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n" dirty="0">
                <a:latin typeface="Calibri"/>
                <a:ea typeface="Calibri"/>
                <a:cs typeface="Calibri"/>
                <a:sym typeface="Calibri"/>
              </a:rPr>
              <a:t>https://www.emerald.com/insight/content/doi/10.1108/01445150910972921/full/html?skipTracking=true</a:t>
            </a:r>
            <a:endParaRPr dirty="0">
              <a:latin typeface="Calibri"/>
              <a:ea typeface="Calibri"/>
              <a:cs typeface="Calibri"/>
              <a:sym typeface="Calibri"/>
            </a:endParaRPr>
          </a:p>
          <a:p>
            <a:pPr marL="457200" lvl="0" indent="0" algn="l" rtl="0">
              <a:spcBef>
                <a:spcPts val="0"/>
              </a:spcBef>
              <a:spcAft>
                <a:spcPts val="0"/>
              </a:spcAft>
              <a:buNone/>
            </a:pPr>
            <a:endParaRPr dirty="0">
              <a:latin typeface="Calibri"/>
              <a:ea typeface="Calibri"/>
              <a:cs typeface="Calibri"/>
              <a:sym typeface="Calibri"/>
            </a:endParaRPr>
          </a:p>
          <a:p>
            <a:pPr marL="457200" lvl="0" indent="0" algn="l" rtl="0">
              <a:spcBef>
                <a:spcPts val="0"/>
              </a:spcBef>
              <a:spcAft>
                <a:spcPts val="0"/>
              </a:spcAft>
              <a:buNone/>
            </a:pPr>
            <a:endParaRPr dirty="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6"/>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dirty="0"/>
              <a:t>Problem Statement</a:t>
            </a:r>
            <a:endParaRPr dirty="0"/>
          </a:p>
        </p:txBody>
      </p:sp>
      <p:sp>
        <p:nvSpPr>
          <p:cNvPr id="143" name="Google Shape;143;p2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11/6/23</a:t>
            </a:r>
            <a:endParaRPr/>
          </a:p>
        </p:txBody>
      </p:sp>
      <p:sp>
        <p:nvSpPr>
          <p:cNvPr id="144" name="Google Shape;144;p2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endParaRPr/>
          </a:p>
        </p:txBody>
      </p:sp>
      <p:sp>
        <p:nvSpPr>
          <p:cNvPr id="145" name="Google Shape;145;p26"/>
          <p:cNvSpPr txBox="1"/>
          <p:nvPr/>
        </p:nvSpPr>
        <p:spPr>
          <a:xfrm>
            <a:off x="528638" y="1360885"/>
            <a:ext cx="7258200" cy="930994"/>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US" dirty="0">
                <a:solidFill>
                  <a:schemeClr val="dk1"/>
                </a:solidFill>
                <a:latin typeface="Calibri"/>
                <a:ea typeface="Calibri"/>
                <a:cs typeface="Calibri"/>
                <a:sym typeface="Calibri"/>
              </a:rPr>
              <a:t>Develop a Hospital Management System with an AI-driven scheduling algorithm that optimizes staff allocation, considers individual preferences, and ensures each doctor has a designated day off. The system aims to enhance patient care responsiveness and staff well-being while maximizing operational efficiency.</a:t>
            </a:r>
            <a:endParaRPr dirty="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7"/>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IN" dirty="0"/>
              <a:t>Problem description</a:t>
            </a:r>
            <a:endParaRPr dirty="0"/>
          </a:p>
        </p:txBody>
      </p:sp>
      <p:sp>
        <p:nvSpPr>
          <p:cNvPr id="151" name="Google Shape;151;p2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11/6/23</a:t>
            </a:r>
            <a:endParaRPr/>
          </a:p>
        </p:txBody>
      </p:sp>
      <p:sp>
        <p:nvSpPr>
          <p:cNvPr id="152" name="Google Shape;152;p2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endParaRPr/>
          </a:p>
        </p:txBody>
      </p:sp>
      <p:sp>
        <p:nvSpPr>
          <p:cNvPr id="153" name="Google Shape;153;p27"/>
          <p:cNvSpPr txBox="1"/>
          <p:nvPr/>
        </p:nvSpPr>
        <p:spPr>
          <a:xfrm>
            <a:off x="121444" y="1268016"/>
            <a:ext cx="6629400" cy="2823820"/>
          </a:xfrm>
          <a:prstGeom prst="rect">
            <a:avLst/>
          </a:prstGeom>
          <a:noFill/>
          <a:ln>
            <a:noFill/>
          </a:ln>
        </p:spPr>
        <p:txBody>
          <a:bodyPr spcFirstLastPara="1" wrap="square" lIns="68575" tIns="34275" rIns="68575" bIns="34275" anchor="t" anchorCtr="0">
            <a:spAutoFit/>
          </a:bodyPr>
          <a:lstStyle/>
          <a:p>
            <a:pPr marL="457200" marR="0" lvl="0" indent="0" algn="just" rtl="0">
              <a:spcBef>
                <a:spcPts val="0"/>
              </a:spcBef>
              <a:spcAft>
                <a:spcPts val="0"/>
              </a:spcAft>
              <a:buNone/>
            </a:pPr>
            <a:r>
              <a:rPr lang="en-US" dirty="0">
                <a:latin typeface="Times New Roman" panose="02020603050405020304" pitchFamily="18" charset="0"/>
                <a:cs typeface="Times New Roman" panose="02020603050405020304" pitchFamily="18" charset="0"/>
              </a:rPr>
              <a:t>The project aims to create a Hospital Management System focused on optimizing staff scheduling. This system will incorporate an advanced scheduling algorithm to intelligently allocate doctors, nurses, and receptionists based on availability, preferences, and leave requests.</a:t>
            </a:r>
          </a:p>
          <a:p>
            <a:pPr marL="457200" marR="0" lvl="0" indent="0" algn="just" rtl="0">
              <a:spcBef>
                <a:spcPts val="0"/>
              </a:spcBef>
              <a:spcAft>
                <a:spcPts val="0"/>
              </a:spcAft>
              <a:buNone/>
            </a:pPr>
            <a:r>
              <a:rPr lang="en-US" dirty="0">
                <a:latin typeface="Times New Roman" panose="02020603050405020304" pitchFamily="18" charset="0"/>
                <a:cs typeface="Times New Roman" panose="02020603050405020304" pitchFamily="18" charset="0"/>
              </a:rPr>
              <a:t>Users will have the ability to view their schedules, request leaves, and receive approvals from administrators. In emergency situations, a dedicated on-call doctor will be assigned, ensuring swift and efficient patient care.</a:t>
            </a:r>
          </a:p>
          <a:p>
            <a:pPr marL="457200" marR="0" lvl="0" indent="0" algn="just" rtl="0">
              <a:spcBef>
                <a:spcPts val="0"/>
              </a:spcBef>
              <a:spcAft>
                <a:spcPts val="0"/>
              </a:spcAft>
              <a:buNone/>
            </a:pPr>
            <a:r>
              <a:rPr lang="en-US" dirty="0">
                <a:latin typeface="Times New Roman" panose="02020603050405020304" pitchFamily="18" charset="0"/>
                <a:cs typeface="Times New Roman" panose="02020603050405020304" pitchFamily="18" charset="0"/>
              </a:rPr>
              <a:t>By leveraging AI-based scheduling, the system aims to improve operational efficiency, reduce scheduling conflicts, and enhance overall patient experience. The algorithm will dynamically adjust schedules to accommodate leave requests, minimizing disruptions in day-to-day operations.</a:t>
            </a:r>
          </a:p>
          <a:p>
            <a:pPr marL="457200" marR="0" lvl="0" indent="0" algn="just" rtl="0">
              <a:spcBef>
                <a:spcPts val="0"/>
              </a:spcBef>
              <a:spcAft>
                <a:spcPts val="0"/>
              </a:spcAft>
              <a:buNone/>
            </a:pPr>
            <a:endParaRPr lang="en-US"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sz="1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9"/>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IN" dirty="0"/>
              <a:t>Objectives</a:t>
            </a:r>
            <a:endParaRPr dirty="0"/>
          </a:p>
        </p:txBody>
      </p:sp>
      <p:sp>
        <p:nvSpPr>
          <p:cNvPr id="167" name="Google Shape;167;p29"/>
          <p:cNvSpPr txBox="1">
            <a:spLocks noGrp="1"/>
          </p:cNvSpPr>
          <p:nvPr>
            <p:ph type="body" idx="1"/>
          </p:nvPr>
        </p:nvSpPr>
        <p:spPr>
          <a:xfrm>
            <a:off x="464344" y="1268016"/>
            <a:ext cx="7886700" cy="3263504"/>
          </a:xfrm>
          <a:prstGeom prst="rect">
            <a:avLst/>
          </a:prstGeom>
          <a:noFill/>
          <a:ln>
            <a:noFill/>
          </a:ln>
        </p:spPr>
        <p:txBody>
          <a:bodyPr spcFirstLastPara="1" wrap="square" lIns="68575" tIns="34275" rIns="68575" bIns="34275" anchor="t" anchorCtr="0">
            <a:normAutofit fontScale="77500" lnSpcReduction="20000"/>
          </a:bodyPr>
          <a:lstStyle/>
          <a:p>
            <a:pPr algn="l">
              <a:buFont typeface="+mj-lt"/>
              <a:buAutoNum type="arabicPeriod"/>
            </a:pPr>
            <a:r>
              <a:rPr lang="en-US" b="1" i="0" dirty="0">
                <a:effectLst/>
                <a:latin typeface="Söhne"/>
              </a:rPr>
              <a:t>Optimize Staff Allocation:</a:t>
            </a:r>
            <a:r>
              <a:rPr lang="en-US" b="0" i="0" dirty="0">
                <a:effectLst/>
                <a:latin typeface="Söhne"/>
              </a:rPr>
              <a:t> Develop an automated system to efficiently allocate hospital staff across departments and shifts, ensuring appropriate coverage while adhering to individual preferences and availability.</a:t>
            </a:r>
          </a:p>
          <a:p>
            <a:pPr algn="l">
              <a:buFont typeface="+mj-lt"/>
              <a:buAutoNum type="arabicPeriod"/>
            </a:pPr>
            <a:r>
              <a:rPr lang="en-US" b="1" i="0" dirty="0">
                <a:effectLst/>
                <a:latin typeface="Söhne"/>
              </a:rPr>
              <a:t>Real-Time Updates and Adaptability:</a:t>
            </a:r>
            <a:r>
              <a:rPr lang="en-US" b="0" i="0" dirty="0">
                <a:effectLst/>
                <a:latin typeface="Söhne"/>
              </a:rPr>
              <a:t> Create a platform that enables real-time scheduling updates and adjustments, allowing immediate modifications to staff assignments based on changing requirements or unforeseen circumstances.</a:t>
            </a:r>
          </a:p>
          <a:p>
            <a:pPr algn="l">
              <a:buFont typeface="+mj-lt"/>
              <a:buAutoNum type="arabicPeriod"/>
            </a:pPr>
            <a:r>
              <a:rPr lang="en-US" b="1" i="0" dirty="0">
                <a:effectLst/>
                <a:latin typeface="Söhne"/>
              </a:rPr>
              <a:t>Streamline Leave Management:</a:t>
            </a:r>
            <a:r>
              <a:rPr lang="en-US" b="0" i="0" dirty="0">
                <a:effectLst/>
                <a:latin typeface="Söhne"/>
              </a:rPr>
              <a:t> Implement a comprehensive leave management module to handle staff leave requests seamlessly, ensuring replacement coverage and minimizing disruptions to hospital operations.</a:t>
            </a:r>
          </a:p>
          <a:p>
            <a:pPr algn="l">
              <a:buFont typeface="+mj-lt"/>
              <a:buAutoNum type="arabicPeriod"/>
            </a:pPr>
            <a:r>
              <a:rPr lang="en-US" b="1" i="0" dirty="0">
                <a:effectLst/>
                <a:latin typeface="Söhne"/>
              </a:rPr>
              <a:t>User-Centric Interface:</a:t>
            </a:r>
            <a:r>
              <a:rPr lang="en-US" b="0" i="0" dirty="0">
                <a:effectLst/>
                <a:latin typeface="Söhne"/>
              </a:rPr>
              <a:t> Design an intuitive user interface for administrators to oversee staff schedules effortlessly, granting them the ability to manage workforce allocation, approve leave, and handle scheduling intricacies effectively.</a:t>
            </a:r>
          </a:p>
          <a:p>
            <a:pPr algn="l">
              <a:buFont typeface="+mj-lt"/>
              <a:buAutoNum type="arabicPeriod"/>
            </a:pPr>
            <a:r>
              <a:rPr lang="en-US" b="1" i="0" dirty="0">
                <a:effectLst/>
                <a:latin typeface="Söhne"/>
              </a:rPr>
              <a:t>Enhanced Operational Efficiency:</a:t>
            </a:r>
            <a:r>
              <a:rPr lang="en-US" b="0" i="0" dirty="0">
                <a:effectLst/>
                <a:latin typeface="Söhne"/>
              </a:rPr>
              <a:t> Improve overall hospital efficiency by reducing scheduling conflicts, optimizing shift coverage, and fostering a balanced workforce, ultimately enhancing patient care quality and operational effectiveness.</a:t>
            </a:r>
          </a:p>
          <a:p>
            <a:pPr marL="0" lvl="0" indent="0" algn="l" rtl="0">
              <a:lnSpc>
                <a:spcPct val="90000"/>
              </a:lnSpc>
              <a:spcBef>
                <a:spcPts val="0"/>
              </a:spcBef>
              <a:spcAft>
                <a:spcPts val="0"/>
              </a:spcAft>
              <a:buClr>
                <a:schemeClr val="dk1"/>
              </a:buClr>
              <a:buSzPct val="100000"/>
              <a:buNone/>
            </a:pPr>
            <a:endParaRPr dirty="0"/>
          </a:p>
        </p:txBody>
      </p:sp>
      <p:sp>
        <p:nvSpPr>
          <p:cNvPr id="168" name="Google Shape;168;p2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11/6/23</a:t>
            </a:r>
            <a:endParaRPr/>
          </a:p>
        </p:txBody>
      </p:sp>
      <p:sp>
        <p:nvSpPr>
          <p:cNvPr id="169" name="Google Shape;169;p2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a:t>Innovative Ideas</a:t>
            </a:r>
            <a:endParaRPr/>
          </a:p>
        </p:txBody>
      </p:sp>
      <p:sp>
        <p:nvSpPr>
          <p:cNvPr id="159" name="Google Shape;159;p2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11/6/23</a:t>
            </a:r>
            <a:endParaRPr/>
          </a:p>
        </p:txBody>
      </p:sp>
      <p:sp>
        <p:nvSpPr>
          <p:cNvPr id="160" name="Google Shape;160;p2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endParaRPr/>
          </a:p>
        </p:txBody>
      </p:sp>
      <p:sp>
        <p:nvSpPr>
          <p:cNvPr id="161" name="Google Shape;161;p28"/>
          <p:cNvSpPr txBox="1"/>
          <p:nvPr/>
        </p:nvSpPr>
        <p:spPr>
          <a:xfrm>
            <a:off x="628650" y="1268016"/>
            <a:ext cx="6915300" cy="2654543"/>
          </a:xfrm>
          <a:prstGeom prst="rect">
            <a:avLst/>
          </a:prstGeom>
          <a:noFill/>
          <a:ln>
            <a:noFill/>
          </a:ln>
        </p:spPr>
        <p:txBody>
          <a:bodyPr spcFirstLastPara="1" wrap="square" lIns="68575" tIns="34275" rIns="68575" bIns="34275" anchor="t" anchorCtr="0">
            <a:spAutoFit/>
          </a:bodyPr>
          <a:lstStyle/>
          <a:p>
            <a:pPr>
              <a:buClr>
                <a:schemeClr val="dk1"/>
              </a:buClr>
              <a:buSzPts val="1800"/>
            </a:pPr>
            <a:r>
              <a:rPr lang="en-US" b="1" dirty="0">
                <a:latin typeface="Times New Roman" panose="02020603050405020304" pitchFamily="18" charset="0"/>
                <a:cs typeface="Times New Roman" panose="02020603050405020304" pitchFamily="18" charset="0"/>
              </a:rPr>
              <a:t>Day and Shift-Specific Scheduling</a:t>
            </a:r>
            <a:r>
              <a:rPr lang="en-US" dirty="0">
                <a:latin typeface="Times New Roman" panose="02020603050405020304" pitchFamily="18" charset="0"/>
                <a:cs typeface="Times New Roman" panose="02020603050405020304" pitchFamily="18" charset="0"/>
              </a:rPr>
              <a:t>: The system intelligently schedules staff based on the specific day and shift preferences of each doctor. This level of customization ensures that schedules align with individual availability and preferences.</a:t>
            </a:r>
          </a:p>
          <a:p>
            <a:pPr>
              <a:buClr>
                <a:schemeClr val="dk1"/>
              </a:buClr>
              <a:buSzPts val="1800"/>
            </a:pPr>
            <a:endParaRPr lang="en-US" dirty="0">
              <a:latin typeface="Times New Roman" panose="02020603050405020304" pitchFamily="18" charset="0"/>
              <a:cs typeface="Times New Roman" panose="02020603050405020304" pitchFamily="18" charset="0"/>
            </a:endParaRPr>
          </a:p>
          <a:p>
            <a:pPr>
              <a:buClr>
                <a:schemeClr val="dk1"/>
              </a:buClr>
              <a:buSzPts val="1800"/>
            </a:pP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Day Off Allocation</a:t>
            </a:r>
            <a:r>
              <a:rPr lang="en-US" dirty="0">
                <a:latin typeface="Times New Roman" panose="02020603050405020304" pitchFamily="18" charset="0"/>
                <a:cs typeface="Times New Roman" panose="02020603050405020304" pitchFamily="18" charset="0"/>
              </a:rPr>
              <a:t>: Each doctor is allocated </a:t>
            </a:r>
            <a:r>
              <a:rPr lang="en-US" dirty="0" err="1">
                <a:latin typeface="Times New Roman" panose="02020603050405020304" pitchFamily="18" charset="0"/>
                <a:cs typeface="Times New Roman" panose="02020603050405020304" pitchFamily="18" charset="0"/>
              </a:rPr>
              <a:t>atleast</a:t>
            </a:r>
            <a:r>
              <a:rPr lang="en-US" dirty="0">
                <a:latin typeface="Times New Roman" panose="02020603050405020304" pitchFamily="18" charset="0"/>
                <a:cs typeface="Times New Roman" panose="02020603050405020304" pitchFamily="18" charset="0"/>
              </a:rPr>
              <a:t> a designated day off within their schedule. This automated feature ensures that every staff member receives a well-deserved break, enhancing overall well-being and preventing burnout.</a:t>
            </a:r>
          </a:p>
          <a:p>
            <a:pPr>
              <a:buClr>
                <a:schemeClr val="dk1"/>
              </a:buClr>
              <a:buSzPts val="1800"/>
            </a:pPr>
            <a:endParaRPr lang="en-US" dirty="0">
              <a:latin typeface="Times New Roman" panose="02020603050405020304" pitchFamily="18" charset="0"/>
              <a:cs typeface="Times New Roman" panose="02020603050405020304" pitchFamily="18" charset="0"/>
            </a:endParaRPr>
          </a:p>
          <a:p>
            <a:pPr>
              <a:buClr>
                <a:schemeClr val="dk1"/>
              </a:buClr>
              <a:buSzPts val="1800"/>
            </a:pPr>
            <a:r>
              <a:rPr lang="en-US" b="1" dirty="0">
                <a:latin typeface="Times New Roman" panose="02020603050405020304" pitchFamily="18" charset="0"/>
                <a:cs typeface="Times New Roman" panose="02020603050405020304" pitchFamily="18" charset="0"/>
              </a:rPr>
              <a:t>Dynamic Staff Allocation</a:t>
            </a:r>
            <a:r>
              <a:rPr lang="en-US" dirty="0">
                <a:latin typeface="Times New Roman" panose="02020603050405020304" pitchFamily="18" charset="0"/>
                <a:cs typeface="Times New Roman" panose="02020603050405020304" pitchFamily="18" charset="0"/>
              </a:rPr>
              <a:t>: The system dynamically allocates doctors, nurses, and receptionists based on real-time demand and availability. This responsiveness ensures that the right personnel are assigned to meet patient needs effectively.</a:t>
            </a:r>
          </a:p>
          <a:p>
            <a:pPr>
              <a:buClr>
                <a:schemeClr val="dk1"/>
              </a:buClr>
              <a:buSzPts val="1800"/>
            </a:pP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0"/>
          <p:cNvSpPr txBox="1">
            <a:spLocks noGrp="1"/>
          </p:cNvSpPr>
          <p:nvPr>
            <p:ph type="title"/>
          </p:nvPr>
        </p:nvSpPr>
        <p:spPr>
          <a:xfrm>
            <a:off x="0" y="-129001"/>
            <a:ext cx="6463500" cy="1643475"/>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dirty="0"/>
              <a:t>   Block Diagram</a:t>
            </a:r>
            <a:endParaRPr dirty="0"/>
          </a:p>
        </p:txBody>
      </p:sp>
      <p:sp>
        <p:nvSpPr>
          <p:cNvPr id="176" name="Google Shape;176;p3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11/6/23</a:t>
            </a:r>
            <a:endParaRPr/>
          </a:p>
        </p:txBody>
      </p:sp>
      <p:sp>
        <p:nvSpPr>
          <p:cNvPr id="177" name="Google Shape;177;p3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endParaRPr/>
          </a:p>
        </p:txBody>
      </p:sp>
      <p:pic>
        <p:nvPicPr>
          <p:cNvPr id="3" name="Picture 2">
            <a:extLst>
              <a:ext uri="{FF2B5EF4-FFF2-40B4-BE49-F238E27FC236}">
                <a16:creationId xmlns:a16="http://schemas.microsoft.com/office/drawing/2014/main" id="{5A4B86D8-8A70-91AC-A3FD-A1BD7E00E202}"/>
              </a:ext>
            </a:extLst>
          </p:cNvPr>
          <p:cNvPicPr>
            <a:picLocks noChangeAspect="1"/>
          </p:cNvPicPr>
          <p:nvPr/>
        </p:nvPicPr>
        <p:blipFill>
          <a:blip r:embed="rId3"/>
          <a:stretch>
            <a:fillRect/>
          </a:stretch>
        </p:blipFill>
        <p:spPr>
          <a:xfrm>
            <a:off x="2021682" y="1044368"/>
            <a:ext cx="4286249" cy="366574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1"/>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IN" dirty="0"/>
              <a:t>Methodologies</a:t>
            </a:r>
            <a:endParaRPr dirty="0"/>
          </a:p>
        </p:txBody>
      </p:sp>
      <p:sp>
        <p:nvSpPr>
          <p:cNvPr id="184" name="Google Shape;184;p3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11/6/23</a:t>
            </a:r>
            <a:endParaRPr/>
          </a:p>
        </p:txBody>
      </p:sp>
      <p:sp>
        <p:nvSpPr>
          <p:cNvPr id="185" name="Google Shape;185;p3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endParaRPr/>
          </a:p>
        </p:txBody>
      </p:sp>
      <p:sp>
        <p:nvSpPr>
          <p:cNvPr id="3" name="TextBox 2">
            <a:extLst>
              <a:ext uri="{FF2B5EF4-FFF2-40B4-BE49-F238E27FC236}">
                <a16:creationId xmlns:a16="http://schemas.microsoft.com/office/drawing/2014/main" id="{A9731021-5759-DFCF-E45B-A6A0358EF5C4}"/>
              </a:ext>
            </a:extLst>
          </p:cNvPr>
          <p:cNvSpPr txBox="1"/>
          <p:nvPr/>
        </p:nvSpPr>
        <p:spPr>
          <a:xfrm>
            <a:off x="557212" y="1396603"/>
            <a:ext cx="6300787" cy="2031325"/>
          </a:xfrm>
          <a:prstGeom prst="rect">
            <a:avLst/>
          </a:prstGeom>
          <a:noFill/>
        </p:spPr>
        <p:txBody>
          <a:bodyPr wrap="square">
            <a:spAutoFit/>
          </a:bodyPr>
          <a:lstStyle/>
          <a:p>
            <a:pPr algn="l"/>
            <a:r>
              <a:rPr lang="en-US" b="1" i="0" dirty="0">
                <a:solidFill>
                  <a:srgbClr val="374151"/>
                </a:solidFill>
                <a:effectLst/>
                <a:latin typeface="Times New Roman" panose="02020603050405020304" pitchFamily="18" charset="0"/>
                <a:cs typeface="Times New Roman" panose="02020603050405020304" pitchFamily="18" charset="0"/>
              </a:rPr>
              <a:t>Agile Approach</a:t>
            </a:r>
            <a:r>
              <a:rPr lang="en-US" b="0" i="0" dirty="0">
                <a:solidFill>
                  <a:srgbClr val="374151"/>
                </a:solidFill>
                <a:effectLst/>
                <a:latin typeface="Times New Roman" panose="02020603050405020304" pitchFamily="18" charset="0"/>
                <a:cs typeface="Times New Roman" panose="02020603050405020304" pitchFamily="18" charset="0"/>
              </a:rPr>
              <a:t>: Utilizing an Agile methodology, such as Scrum ,allows for iterative development, flexibility in adapting to evolving requirements, and frequent communication and collaboration among team members.</a:t>
            </a:r>
          </a:p>
          <a:p>
            <a:pPr algn="l"/>
            <a:endParaRPr lang="en-US" b="0" i="0" dirty="0">
              <a:solidFill>
                <a:srgbClr val="374151"/>
              </a:solidFill>
              <a:effectLst/>
              <a:latin typeface="Times New Roman" panose="02020603050405020304" pitchFamily="18" charset="0"/>
              <a:cs typeface="Times New Roman" panose="02020603050405020304" pitchFamily="18" charset="0"/>
            </a:endParaRPr>
          </a:p>
          <a:p>
            <a:pPr algn="l"/>
            <a:r>
              <a:rPr lang="en-US" b="1" i="0" dirty="0">
                <a:solidFill>
                  <a:srgbClr val="374151"/>
                </a:solidFill>
                <a:effectLst/>
                <a:latin typeface="Times New Roman" panose="02020603050405020304" pitchFamily="18" charset="0"/>
                <a:cs typeface="Times New Roman" panose="02020603050405020304" pitchFamily="18" charset="0"/>
              </a:rPr>
              <a:t>Tools:</a:t>
            </a:r>
          </a:p>
          <a:p>
            <a:pPr algn="l"/>
            <a:r>
              <a:rPr lang="en-US" b="0" i="0" dirty="0">
                <a:solidFill>
                  <a:srgbClr val="374151"/>
                </a:solidFill>
                <a:effectLst/>
                <a:latin typeface="Times New Roman" panose="02020603050405020304" pitchFamily="18" charset="0"/>
                <a:cs typeface="Times New Roman" panose="02020603050405020304" pitchFamily="18" charset="0"/>
              </a:rPr>
              <a:t>Frontend: HTML, CSS, JavaScript</a:t>
            </a:r>
          </a:p>
          <a:p>
            <a:pPr algn="l"/>
            <a:r>
              <a:rPr lang="en-US" b="0" i="0" dirty="0">
                <a:solidFill>
                  <a:srgbClr val="374151"/>
                </a:solidFill>
                <a:effectLst/>
                <a:latin typeface="Times New Roman" panose="02020603050405020304" pitchFamily="18" charset="0"/>
                <a:cs typeface="Times New Roman" panose="02020603050405020304" pitchFamily="18" charset="0"/>
              </a:rPr>
              <a:t>Backend: Python (Flask)</a:t>
            </a:r>
          </a:p>
          <a:p>
            <a:pPr algn="l"/>
            <a:r>
              <a:rPr lang="en-US" b="0" i="0" dirty="0">
                <a:solidFill>
                  <a:srgbClr val="374151"/>
                </a:solidFill>
                <a:effectLst/>
                <a:latin typeface="Times New Roman" panose="02020603050405020304" pitchFamily="18" charset="0"/>
                <a:cs typeface="Times New Roman" panose="02020603050405020304" pitchFamily="18" charset="0"/>
              </a:rPr>
              <a:t>Database: MongoDB</a:t>
            </a:r>
          </a:p>
          <a:p>
            <a:pPr algn="l"/>
            <a:r>
              <a:rPr lang="en-US" b="0" i="0" dirty="0">
                <a:solidFill>
                  <a:srgbClr val="374151"/>
                </a:solidFill>
                <a:effectLst/>
                <a:latin typeface="Times New Roman" panose="02020603050405020304" pitchFamily="18" charset="0"/>
                <a:cs typeface="Times New Roman" panose="02020603050405020304" pitchFamily="18" charset="0"/>
              </a:rPr>
              <a:t>Integration: Flask for backend integration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2"/>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IN" dirty="0"/>
              <a:t>Methodologies(continued)</a:t>
            </a:r>
            <a:endParaRPr dirty="0"/>
          </a:p>
        </p:txBody>
      </p:sp>
      <p:sp>
        <p:nvSpPr>
          <p:cNvPr id="192" name="Google Shape;192;p3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11/6/23</a:t>
            </a:r>
            <a:endParaRPr/>
          </a:p>
        </p:txBody>
      </p:sp>
      <p:sp>
        <p:nvSpPr>
          <p:cNvPr id="193" name="Google Shape;193;p3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endParaRPr/>
          </a:p>
        </p:txBody>
      </p:sp>
      <p:sp>
        <p:nvSpPr>
          <p:cNvPr id="194" name="Google Shape;194;p32"/>
          <p:cNvSpPr txBox="1">
            <a:spLocks noGrp="1"/>
          </p:cNvSpPr>
          <p:nvPr>
            <p:ph type="title"/>
          </p:nvPr>
        </p:nvSpPr>
        <p:spPr>
          <a:xfrm>
            <a:off x="727875" y="1206498"/>
            <a:ext cx="5279400" cy="647700"/>
          </a:xfrm>
          <a:prstGeom prst="rect">
            <a:avLst/>
          </a:prstGeom>
          <a:noFill/>
          <a:ln>
            <a:noFill/>
          </a:ln>
        </p:spPr>
        <p:txBody>
          <a:bodyPr spcFirstLastPara="1" wrap="square" lIns="68575" tIns="34275" rIns="68575" bIns="34275" anchor="ctr" anchorCtr="0">
            <a:normAutofit fontScale="90000"/>
          </a:bodyPr>
          <a:lstStyle/>
          <a:p>
            <a:pPr algn="l"/>
            <a:br>
              <a:rPr lang="en-IN" sz="1600" dirty="0"/>
            </a:br>
            <a:br>
              <a:rPr lang="en-IN" sz="1600" dirty="0"/>
            </a:br>
            <a:br>
              <a:rPr lang="en-IN" sz="1600" dirty="0"/>
            </a:br>
            <a:br>
              <a:rPr lang="en-IN" sz="1600" dirty="0"/>
            </a:br>
            <a:br>
              <a:rPr lang="en-IN" sz="1600" dirty="0"/>
            </a:br>
            <a:br>
              <a:rPr lang="en-IN" sz="1600" dirty="0"/>
            </a:br>
            <a:br>
              <a:rPr lang="en-IN" sz="1600" dirty="0"/>
            </a:br>
            <a:br>
              <a:rPr lang="en-IN" sz="1600" dirty="0"/>
            </a:br>
            <a:br>
              <a:rPr lang="en-IN" sz="1600" dirty="0"/>
            </a:br>
            <a:br>
              <a:rPr lang="en-IN" sz="1600" dirty="0"/>
            </a:br>
            <a:br>
              <a:rPr lang="en-IN" sz="1600" dirty="0"/>
            </a:br>
            <a:br>
              <a:rPr lang="en-IN" sz="1600" dirty="0"/>
            </a:br>
            <a:br>
              <a:rPr lang="en-IN" sz="1600" dirty="0"/>
            </a:br>
            <a:br>
              <a:rPr lang="en-IN" sz="1600" dirty="0"/>
            </a:br>
            <a:br>
              <a:rPr lang="en-IN" sz="1600" dirty="0"/>
            </a:br>
            <a:r>
              <a:rPr lang="en-IN" sz="1600" b="1" dirty="0"/>
              <a:t>Algorithm</a:t>
            </a:r>
            <a:br>
              <a:rPr lang="en-IN" sz="1600" b="1" dirty="0"/>
            </a:br>
            <a:br>
              <a:rPr lang="en-IN" sz="1600" dirty="0"/>
            </a:br>
            <a:r>
              <a:rPr lang="en-US" sz="1600" dirty="0"/>
              <a:t>The CSP Scheduling Algorithm, enhanced with Forward Checking, is essential for effectively allocating staff in the Hospital Management System. It refines assignments iteratively, anticipating and resolving scheduling conflicts. In case of conflicts, Backtracking, combined with Forward Checking, efficiently explores alternative allocations. This method ensures optimized schedules, benefiting both staff satisfaction and patient care quality.</a:t>
            </a:r>
            <a:br>
              <a:rPr lang="en-US" sz="1600" dirty="0"/>
            </a:br>
            <a:br>
              <a:rPr lang="en-US" sz="1600" dirty="0"/>
            </a:br>
            <a:r>
              <a:rPr lang="en-US" sz="1600" b="1" dirty="0"/>
              <a:t>Variables:</a:t>
            </a:r>
            <a:r>
              <a:rPr lang="en-US" sz="1600" dirty="0"/>
              <a:t> Receptionists, Doctors, Nurses</a:t>
            </a:r>
            <a:br>
              <a:rPr lang="en-US" sz="1600" dirty="0"/>
            </a:br>
            <a:br>
              <a:rPr lang="en-US" sz="1600" dirty="0"/>
            </a:br>
            <a:r>
              <a:rPr lang="en-US" sz="1600" b="1" dirty="0"/>
              <a:t>Domains</a:t>
            </a:r>
            <a:r>
              <a:rPr lang="en-US" sz="1600" dirty="0"/>
              <a:t>: Time slots available during operational hours</a:t>
            </a:r>
            <a:br>
              <a:rPr lang="en-US" sz="1600" dirty="0"/>
            </a:br>
            <a:br>
              <a:rPr lang="en-US" sz="1600" dirty="0"/>
            </a:br>
            <a:r>
              <a:rPr lang="en-US" sz="1600" b="1" dirty="0"/>
              <a:t>Constraints:</a:t>
            </a:r>
            <a:br>
              <a:rPr lang="en-US" sz="1600" dirty="0"/>
            </a:br>
            <a:r>
              <a:rPr lang="en-US" sz="1600" dirty="0"/>
              <a:t>Preferred time slots for each staff member. </a:t>
            </a:r>
            <a:br>
              <a:rPr lang="en-US" sz="1600" dirty="0"/>
            </a:br>
            <a:r>
              <a:rPr lang="en-US" sz="1600" dirty="0"/>
              <a:t>Specific days off requested by staff members</a:t>
            </a:r>
            <a:br>
              <a:rPr lang="en-US" sz="1600" dirty="0"/>
            </a:br>
            <a:endParaRPr sz="1300" b="1" dirty="0">
              <a:latin typeface="Times New Roman" panose="02020603050405020304" pitchFamily="18" charset="0"/>
              <a:cs typeface="Times New Roman" panose="02020603050405020304" pitchFamily="18" charset="0"/>
            </a:endParaRPr>
          </a:p>
        </p:txBody>
      </p:sp>
      <p:sp>
        <p:nvSpPr>
          <p:cNvPr id="195" name="Google Shape;195;p32"/>
          <p:cNvSpPr txBox="1">
            <a:spLocks noGrp="1"/>
          </p:cNvSpPr>
          <p:nvPr>
            <p:ph type="dt" idx="10"/>
          </p:nvPr>
        </p:nvSpPr>
        <p:spPr>
          <a:xfrm>
            <a:off x="628650" y="4907310"/>
            <a:ext cx="1377300" cy="1785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None/>
            </a:pPr>
            <a:r>
              <a:rPr lang="en"/>
              <a:t>11/6/23</a:t>
            </a:r>
            <a:endParaRPr/>
          </a:p>
        </p:txBody>
      </p:sp>
      <p:sp>
        <p:nvSpPr>
          <p:cNvPr id="196" name="Google Shape;196;p32"/>
          <p:cNvSpPr txBox="1">
            <a:spLocks noGrp="1"/>
          </p:cNvSpPr>
          <p:nvPr>
            <p:ph type="ftr" idx="11"/>
          </p:nvPr>
        </p:nvSpPr>
        <p:spPr>
          <a:xfrm>
            <a:off x="2235401" y="4907310"/>
            <a:ext cx="2065800" cy="178500"/>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A5E06-CA9B-E9D4-5C1D-A734ABA9E80B}"/>
              </a:ext>
            </a:extLst>
          </p:cNvPr>
          <p:cNvSpPr>
            <a:spLocks noGrp="1"/>
          </p:cNvSpPr>
          <p:nvPr>
            <p:ph type="title"/>
          </p:nvPr>
        </p:nvSpPr>
        <p:spPr/>
        <p:txBody>
          <a:bodyPr/>
          <a:lstStyle/>
          <a:p>
            <a:r>
              <a:rPr lang="en-IN" dirty="0"/>
              <a:t>Sample Outputs</a:t>
            </a:r>
          </a:p>
        </p:txBody>
      </p:sp>
      <p:pic>
        <p:nvPicPr>
          <p:cNvPr id="1026" name="Picture 2">
            <a:extLst>
              <a:ext uri="{FF2B5EF4-FFF2-40B4-BE49-F238E27FC236}">
                <a16:creationId xmlns:a16="http://schemas.microsoft.com/office/drawing/2014/main" id="{4B414629-01A8-3A76-636A-43C91658C4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349" y="1515716"/>
            <a:ext cx="3369477" cy="162039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DA8E0D7-5FF5-DDAE-51EA-81D4EC43D418}"/>
              </a:ext>
            </a:extLst>
          </p:cNvPr>
          <p:cNvSpPr txBox="1"/>
          <p:nvPr/>
        </p:nvSpPr>
        <p:spPr>
          <a:xfrm>
            <a:off x="628650" y="3350419"/>
            <a:ext cx="3028950" cy="307777"/>
          </a:xfrm>
          <a:prstGeom prst="rect">
            <a:avLst/>
          </a:prstGeom>
          <a:noFill/>
        </p:spPr>
        <p:txBody>
          <a:bodyPr wrap="square" rtlCol="0">
            <a:spAutoFit/>
          </a:bodyPr>
          <a:lstStyle/>
          <a:p>
            <a:r>
              <a:rPr lang="en-IN" dirty="0"/>
              <a:t>Login page for an employee</a:t>
            </a:r>
          </a:p>
        </p:txBody>
      </p:sp>
      <p:pic>
        <p:nvPicPr>
          <p:cNvPr id="1028" name="Picture 4">
            <a:extLst>
              <a:ext uri="{FF2B5EF4-FFF2-40B4-BE49-F238E27FC236}">
                <a16:creationId xmlns:a16="http://schemas.microsoft.com/office/drawing/2014/main" id="{EDC48EF1-B7B9-E916-09FF-E84F4CC27E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6206" y="1471080"/>
            <a:ext cx="3285271" cy="162039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28799E6-DEF1-B4E3-F03F-D79D7DF8A61D}"/>
              </a:ext>
            </a:extLst>
          </p:cNvPr>
          <p:cNvSpPr txBox="1"/>
          <p:nvPr/>
        </p:nvSpPr>
        <p:spPr>
          <a:xfrm>
            <a:off x="4884378" y="3350418"/>
            <a:ext cx="2828925" cy="307777"/>
          </a:xfrm>
          <a:prstGeom prst="rect">
            <a:avLst/>
          </a:prstGeom>
          <a:noFill/>
        </p:spPr>
        <p:txBody>
          <a:bodyPr wrap="square" rtlCol="0">
            <a:spAutoFit/>
          </a:bodyPr>
          <a:lstStyle/>
          <a:p>
            <a:r>
              <a:rPr lang="en-IN" dirty="0"/>
              <a:t>Home page for Admin</a:t>
            </a:r>
          </a:p>
        </p:txBody>
      </p:sp>
    </p:spTree>
    <p:extLst>
      <p:ext uri="{BB962C8B-B14F-4D97-AF65-F5344CB8AC3E}">
        <p14:creationId xmlns:p14="http://schemas.microsoft.com/office/powerpoint/2010/main" val="150432132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efault Design">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TotalTime>
  <Words>804</Words>
  <Application>Microsoft Office PowerPoint</Application>
  <PresentationFormat>On-screen Show (16:9)</PresentationFormat>
  <Paragraphs>65</Paragraphs>
  <Slides>12</Slides>
  <Notes>9</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12</vt:i4>
      </vt:variant>
    </vt:vector>
  </HeadingPairs>
  <TitlesOfParts>
    <vt:vector size="19" baseType="lpstr">
      <vt:lpstr>Arial</vt:lpstr>
      <vt:lpstr>Calibri</vt:lpstr>
      <vt:lpstr>Söhne</vt:lpstr>
      <vt:lpstr>Times New Roman</vt:lpstr>
      <vt:lpstr>Verdana</vt:lpstr>
      <vt:lpstr>Simple Light</vt:lpstr>
      <vt:lpstr>Default Design</vt:lpstr>
      <vt:lpstr>PowerPoint Presentation</vt:lpstr>
      <vt:lpstr>Problem Statement</vt:lpstr>
      <vt:lpstr>Problem description</vt:lpstr>
      <vt:lpstr>Objectives</vt:lpstr>
      <vt:lpstr>Innovative Ideas</vt:lpstr>
      <vt:lpstr>   Block Diagram</vt:lpstr>
      <vt:lpstr>Methodologies</vt:lpstr>
      <vt:lpstr>Methodologies(continued)</vt:lpstr>
      <vt:lpstr>Sample Outputs</vt:lpstr>
      <vt:lpstr>Sample outputs(continued)</vt:lpstr>
      <vt:lpstr>PowerPoint Presentation</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 V</dc:creator>
  <cp:lastModifiedBy>Vemula Muni Karthik</cp:lastModifiedBy>
  <cp:revision>4</cp:revision>
  <dcterms:modified xsi:type="dcterms:W3CDTF">2023-12-12T07:05:43Z</dcterms:modified>
</cp:coreProperties>
</file>